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jN5nTXUtzrrQ+l+7rqdMhTUDFC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tk-TM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tk-TM"/>
              <a:t>At the heart of all forms of discrimination is prejudice based on concepts of identity, and the need to identify with a certain group. This can lead to division, hatred and even the dehumanization of other people because they have a different identity.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k-TM"/>
              <a:t>This is how the majority of citisens understand eqal treatement </a:t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" name="Google Shape;40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1" name="Google Shape;4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" name="Google Shape;60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k-TM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>
            <p:ph type="ctrTitle"/>
          </p:nvPr>
        </p:nvSpPr>
        <p:spPr>
          <a:xfrm>
            <a:off x="3806688" y="1339851"/>
            <a:ext cx="4601816" cy="321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b="1" lang="tk-TM">
                <a:solidFill>
                  <a:srgbClr val="0070C0"/>
                </a:solidFill>
              </a:rPr>
              <a:t>GENDER STEREOTIPLER WE TERS PIKIRLER </a:t>
            </a:r>
            <a:br>
              <a:rPr lang="tk-TM"/>
            </a:br>
            <a:endParaRPr sz="4050">
              <a:solidFill>
                <a:srgbClr val="0070C0"/>
              </a:solidFill>
            </a:endParaRPr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482600" y="4815513"/>
            <a:ext cx="3465438" cy="581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457201" y="116632"/>
            <a:ext cx="2818656" cy="1368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br>
              <a:rPr lang="tk-TM" sz="2700">
                <a:solidFill>
                  <a:srgbClr val="0070C0"/>
                </a:solidFill>
              </a:rPr>
            </a:br>
            <a:br>
              <a:rPr lang="tk-TM" sz="2700">
                <a:solidFill>
                  <a:srgbClr val="0070C0"/>
                </a:solidFill>
              </a:rPr>
            </a:br>
            <a:br>
              <a:rPr lang="tk-TM" sz="2700">
                <a:solidFill>
                  <a:srgbClr val="0070C0"/>
                </a:solidFill>
              </a:rPr>
            </a:br>
            <a:br>
              <a:rPr lang="tk-TM" sz="2700">
                <a:solidFill>
                  <a:srgbClr val="0070C0"/>
                </a:solidFill>
              </a:rPr>
            </a:br>
            <a:br>
              <a:rPr lang="tk-TM" sz="2700">
                <a:solidFill>
                  <a:srgbClr val="0070C0"/>
                </a:solidFill>
              </a:rPr>
            </a:br>
            <a:br>
              <a:rPr b="0" lang="tk-TM" sz="3200">
                <a:solidFill>
                  <a:srgbClr val="0070C0"/>
                </a:solidFill>
              </a:rPr>
            </a:br>
            <a:r>
              <a:rPr lang="tk-TM" sz="3200">
                <a:solidFill>
                  <a:srgbClr val="0070C0"/>
                </a:solidFill>
              </a:rPr>
              <a:t>  Ters pikirler, </a:t>
            </a:r>
            <a:br>
              <a:rPr lang="tk-TM" sz="3200">
                <a:solidFill>
                  <a:srgbClr val="0070C0"/>
                </a:solidFill>
              </a:rPr>
            </a:br>
            <a:r>
              <a:rPr lang="tk-TM" sz="3200">
                <a:solidFill>
                  <a:srgbClr val="0070C0"/>
                </a:solidFill>
              </a:rPr>
              <a:t>duýgy düzüm </a:t>
            </a:r>
            <a:br>
              <a:rPr lang="tk-TM" sz="3200">
                <a:solidFill>
                  <a:srgbClr val="0070C0"/>
                </a:solidFill>
              </a:rPr>
            </a:br>
            <a:r>
              <a:rPr lang="tk-TM" sz="3200">
                <a:solidFill>
                  <a:srgbClr val="0070C0"/>
                </a:solidFill>
              </a:rPr>
              <a:t>bölegi</a:t>
            </a:r>
            <a:r>
              <a:rPr b="0" lang="tk-TM" sz="3200">
                <a:solidFill>
                  <a:srgbClr val="0070C0"/>
                </a:solidFill>
              </a:rPr>
              <a:t> </a:t>
            </a:r>
            <a:endParaRPr sz="3200">
              <a:solidFill>
                <a:srgbClr val="0070C0"/>
              </a:solidFill>
            </a:endParaRPr>
          </a:p>
        </p:txBody>
      </p:sp>
      <p:sp>
        <p:nvSpPr>
          <p:cNvPr id="184" name="Google Shape;184;p10"/>
          <p:cNvSpPr txBox="1"/>
          <p:nvPr>
            <p:ph idx="1" type="body"/>
          </p:nvPr>
        </p:nvSpPr>
        <p:spPr>
          <a:xfrm>
            <a:off x="3913584" y="273050"/>
            <a:ext cx="4773216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tk-TM"/>
              <a:t>Negatiw duýgy, rahatsyzlyk, gorky...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tk-TM"/>
              <a:t>Olar başga adamlar we ýagdaýlar barada biziň özümize howply diýip düşündürjek bolýarlar.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tk-TM"/>
              <a:t>Biz özümizi goranmaly ýaly alyp barýarys we bu kemsidilme özüňi alyp baryşa eltýär. </a:t>
            </a:r>
            <a:endParaRPr/>
          </a:p>
        </p:txBody>
      </p:sp>
      <p:sp>
        <p:nvSpPr>
          <p:cNvPr id="185" name="Google Shape;185;p10"/>
          <p:cNvSpPr txBox="1"/>
          <p:nvPr>
            <p:ph idx="2" type="body"/>
          </p:nvPr>
        </p:nvSpPr>
        <p:spPr>
          <a:xfrm>
            <a:off x="457200" y="2348880"/>
            <a:ext cx="3008313" cy="3777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tk-TM"/>
              <a:t> </a:t>
            </a:r>
            <a:endParaRPr/>
          </a:p>
        </p:txBody>
      </p:sp>
      <p:sp>
        <p:nvSpPr>
          <p:cNvPr id="186" name="Google Shape;186;p10"/>
          <p:cNvSpPr txBox="1"/>
          <p:nvPr>
            <p:ph idx="4294967295" type="body"/>
          </p:nvPr>
        </p:nvSpPr>
        <p:spPr>
          <a:xfrm>
            <a:off x="323529" y="2174875"/>
            <a:ext cx="3456384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i="1" lang="tk-TM" sz="2400"/>
              <a:t>Delilsiz pikirli adamlar öz pikirlerini, olaryň biri birinden tapawutlandyrýan şahsy häsiýetlerini äsgermän, toparyň ähli agzalaryna gönükdirýärler.</a:t>
            </a:r>
            <a:endParaRPr i="1" sz="2400"/>
          </a:p>
        </p:txBody>
      </p:sp>
      <p:pic>
        <p:nvPicPr>
          <p:cNvPr descr="A picture containing shape&#10;&#10;Description automatically generated" id="187" name="Google Shape;18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2320" y="5492210"/>
            <a:ext cx="1332750" cy="1324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automatically generated" id="188" name="Google Shape;1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192" y="5733256"/>
            <a:ext cx="965679" cy="989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 txBox="1"/>
          <p:nvPr>
            <p:ph type="title"/>
          </p:nvPr>
        </p:nvSpPr>
        <p:spPr>
          <a:xfrm>
            <a:off x="0" y="171000"/>
            <a:ext cx="8291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tk-TM" sz="3600">
                <a:solidFill>
                  <a:srgbClr val="0070C0"/>
                </a:solidFill>
              </a:rPr>
              <a:t>Stereotipleriň we ters pikirleriň sebäpleri</a:t>
            </a:r>
            <a:endParaRPr sz="3600">
              <a:solidFill>
                <a:srgbClr val="0070C0"/>
              </a:solidFill>
            </a:endParaRPr>
          </a:p>
        </p:txBody>
      </p:sp>
      <p:sp>
        <p:nvSpPr>
          <p:cNvPr id="196" name="Google Shape;196;p11"/>
          <p:cNvSpPr txBox="1"/>
          <p:nvPr>
            <p:ph idx="1" type="body"/>
          </p:nvPr>
        </p:nvSpPr>
        <p:spPr>
          <a:xfrm>
            <a:off x="3575050" y="1916832"/>
            <a:ext cx="5111750" cy="42093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tk-TM"/>
              <a:t>Pikir etme prosessler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tk-TM"/>
              <a:t>Öz we başga toparlar barada  delilsiz pikirler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tk-TM"/>
              <a:t>Konformizm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tk-TM"/>
              <a:t>Serişdeleriň paýlanylmagy</a:t>
            </a:r>
            <a:endParaRPr sz="1800"/>
          </a:p>
        </p:txBody>
      </p:sp>
      <p:pic>
        <p:nvPicPr>
          <p:cNvPr id="197" name="Google Shape;19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1" y="3187022"/>
            <a:ext cx="2962672" cy="2868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>
            <p:ph type="title"/>
          </p:nvPr>
        </p:nvSpPr>
        <p:spPr>
          <a:xfrm>
            <a:off x="4144618" y="476673"/>
            <a:ext cx="4370732" cy="115212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tk-TM">
                <a:solidFill>
                  <a:srgbClr val="0070C0"/>
                </a:solidFill>
              </a:rPr>
              <a:t>Pikir etme prosessler</a:t>
            </a:r>
            <a:endParaRPr>
              <a:solidFill>
                <a:srgbClr val="0070C0"/>
              </a:solidFill>
            </a:endParaRPr>
          </a:p>
        </p:txBody>
      </p:sp>
      <p:pic>
        <p:nvPicPr>
          <p:cNvPr descr="Icon&#10;&#10;Description automatically generated" id="205" name="Google Shape;20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276873"/>
            <a:ext cx="3312367" cy="32543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12"/>
          <p:cNvGrpSpPr/>
          <p:nvPr/>
        </p:nvGrpSpPr>
        <p:grpSpPr>
          <a:xfrm>
            <a:off x="4144617" y="2399110"/>
            <a:ext cx="4370733" cy="3090861"/>
            <a:chOff x="0" y="0"/>
            <a:chExt cx="4370733" cy="3090861"/>
          </a:xfrm>
        </p:grpSpPr>
        <p:cxnSp>
          <p:nvCxnSpPr>
            <p:cNvPr id="207" name="Google Shape;207;p12"/>
            <p:cNvCxnSpPr/>
            <p:nvPr/>
          </p:nvCxnSpPr>
          <p:spPr>
            <a:xfrm>
              <a:off x="0" y="0"/>
              <a:ext cx="4370733" cy="0"/>
            </a:xfrm>
            <a:prstGeom prst="straightConnector1">
              <a:avLst/>
            </a:prstGeom>
            <a:solidFill>
              <a:srgbClr val="BF504D"/>
            </a:solidFill>
            <a:ln cap="flat" cmpd="sng" w="25400">
              <a:solidFill>
                <a:srgbClr val="BF504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208" name="Google Shape;208;p12"/>
            <p:cNvSpPr/>
            <p:nvPr/>
          </p:nvSpPr>
          <p:spPr>
            <a:xfrm>
              <a:off x="0" y="0"/>
              <a:ext cx="4370733" cy="77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2"/>
            <p:cNvSpPr txBox="1"/>
            <p:nvPr/>
          </p:nvSpPr>
          <p:spPr>
            <a:xfrm>
              <a:off x="0" y="0"/>
              <a:ext cx="4370733" cy="77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tk-TM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Stereotipler we ters pikirler– maglumaty düşündirmek prosessini alyp baryjylar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Google Shape;210;p12"/>
            <p:cNvCxnSpPr/>
            <p:nvPr/>
          </p:nvCxnSpPr>
          <p:spPr>
            <a:xfrm>
              <a:off x="0" y="772715"/>
              <a:ext cx="4370733" cy="0"/>
            </a:xfrm>
            <a:prstGeom prst="straightConnector1">
              <a:avLst/>
            </a:prstGeom>
            <a:solidFill>
              <a:schemeClr val="accent3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211" name="Google Shape;211;p12"/>
            <p:cNvSpPr/>
            <p:nvPr/>
          </p:nvSpPr>
          <p:spPr>
            <a:xfrm>
              <a:off x="0" y="772715"/>
              <a:ext cx="4370733" cy="77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2"/>
            <p:cNvSpPr txBox="1"/>
            <p:nvPr/>
          </p:nvSpPr>
          <p:spPr>
            <a:xfrm>
              <a:off x="0" y="772715"/>
              <a:ext cx="4370733" cy="77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tk-TM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Maglumatyň uly möçberi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3" name="Google Shape;213;p12"/>
            <p:cNvCxnSpPr/>
            <p:nvPr/>
          </p:nvCxnSpPr>
          <p:spPr>
            <a:xfrm>
              <a:off x="0" y="1545430"/>
              <a:ext cx="4370733" cy="0"/>
            </a:xfrm>
            <a:prstGeom prst="straightConnector1">
              <a:avLst/>
            </a:prstGeom>
            <a:solidFill>
              <a:schemeClr val="accent4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214" name="Google Shape;214;p12"/>
            <p:cNvSpPr/>
            <p:nvPr/>
          </p:nvSpPr>
          <p:spPr>
            <a:xfrm>
              <a:off x="0" y="1545431"/>
              <a:ext cx="4370733" cy="77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0" y="1545431"/>
              <a:ext cx="4370733" cy="77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tk-TM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Çäklendirilen kognitiw mümkinçilikler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6" name="Google Shape;216;p12"/>
            <p:cNvCxnSpPr/>
            <p:nvPr/>
          </p:nvCxnSpPr>
          <p:spPr>
            <a:xfrm>
              <a:off x="0" y="2318146"/>
              <a:ext cx="4370733" cy="0"/>
            </a:xfrm>
            <a:prstGeom prst="straightConnector1">
              <a:avLst/>
            </a:prstGeom>
            <a:solidFill>
              <a:srgbClr val="49ACC5"/>
            </a:solidFill>
            <a:ln cap="flat" cmpd="sng" w="25400">
              <a:solidFill>
                <a:srgbClr val="49ACC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217" name="Google Shape;217;p12"/>
            <p:cNvSpPr/>
            <p:nvPr/>
          </p:nvSpPr>
          <p:spPr>
            <a:xfrm>
              <a:off x="0" y="2318146"/>
              <a:ext cx="4370733" cy="77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2"/>
            <p:cNvSpPr txBox="1"/>
            <p:nvPr/>
          </p:nvSpPr>
          <p:spPr>
            <a:xfrm>
              <a:off x="0" y="2318146"/>
              <a:ext cx="4370733" cy="77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tk-TM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Durmuş taýdan bölünme (biz we olar)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3"/>
          <p:cNvSpPr txBox="1"/>
          <p:nvPr>
            <p:ph type="title"/>
          </p:nvPr>
        </p:nvSpPr>
        <p:spPr>
          <a:xfrm>
            <a:off x="3203848" y="404664"/>
            <a:ext cx="5400599" cy="151216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br>
              <a:rPr b="1" lang="tk-TM" sz="3200">
                <a:solidFill>
                  <a:srgbClr val="0070C0"/>
                </a:solidFill>
              </a:rPr>
            </a:br>
            <a:br>
              <a:rPr b="1" lang="tk-TM" sz="3200">
                <a:solidFill>
                  <a:srgbClr val="0070C0"/>
                </a:solidFill>
              </a:rPr>
            </a:br>
            <a:br>
              <a:rPr b="1" lang="tk-TM" sz="3200">
                <a:solidFill>
                  <a:srgbClr val="0070C0"/>
                </a:solidFill>
              </a:rPr>
            </a:br>
            <a:br>
              <a:rPr b="1" lang="tk-TM" sz="3200">
                <a:solidFill>
                  <a:srgbClr val="0070C0"/>
                </a:solidFill>
              </a:rPr>
            </a:br>
            <a:br>
              <a:rPr b="1" lang="tk-TM" sz="3200">
                <a:solidFill>
                  <a:srgbClr val="0070C0"/>
                </a:solidFill>
              </a:rPr>
            </a:br>
            <a:r>
              <a:rPr b="1" lang="tk-TM" sz="3200">
                <a:solidFill>
                  <a:srgbClr val="0070C0"/>
                </a:solidFill>
              </a:rPr>
              <a:t>Durmuş taýdan bölünme </a:t>
            </a:r>
            <a:br>
              <a:rPr b="1" lang="tk-TM" sz="3200">
                <a:solidFill>
                  <a:srgbClr val="0070C0"/>
                </a:solidFill>
              </a:rPr>
            </a:br>
            <a:r>
              <a:rPr b="1" lang="tk-TM" sz="3200">
                <a:solidFill>
                  <a:srgbClr val="0070C0"/>
                </a:solidFill>
              </a:rPr>
              <a:t>“biz we olar”</a:t>
            </a:r>
            <a:br>
              <a:rPr b="1" lang="tk-TM" sz="3200">
                <a:solidFill>
                  <a:srgbClr val="0070C0"/>
                </a:solidFill>
              </a:rPr>
            </a:br>
            <a:endParaRPr b="1" sz="3200">
              <a:solidFill>
                <a:srgbClr val="0070C0"/>
              </a:solidFill>
            </a:endParaRPr>
          </a:p>
        </p:txBody>
      </p:sp>
      <p:pic>
        <p:nvPicPr>
          <p:cNvPr descr="A picture containing clipart&#10;&#10;Description automatically generated" id="226" name="Google Shape;226;p1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3171244"/>
            <a:ext cx="3232150" cy="213321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3"/>
          <p:cNvSpPr txBox="1"/>
          <p:nvPr>
            <p:ph idx="1" type="body"/>
          </p:nvPr>
        </p:nvSpPr>
        <p:spPr>
          <a:xfrm>
            <a:off x="3995937" y="1988840"/>
            <a:ext cx="4519414" cy="43204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Biz topar agzalary barada maglumaty kategoriýalar boýunça bölýäris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Biz topar agzalaryň arasynda tapawutlary azaldýarys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We toparlaryň arasynda tapawutlara gaýtadan baha berýäris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4"/>
          <p:cNvSpPr txBox="1"/>
          <p:nvPr>
            <p:ph type="title"/>
          </p:nvPr>
        </p:nvSpPr>
        <p:spPr>
          <a:xfrm>
            <a:off x="628651" y="445748"/>
            <a:ext cx="3938487" cy="967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b="1" lang="tk-TM">
                <a:solidFill>
                  <a:srgbClr val="0070C0"/>
                </a:solidFill>
              </a:rPr>
              <a:t>Degişlilik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235" name="Google Shape;235;p14"/>
          <p:cNvSpPr txBox="1"/>
          <p:nvPr>
            <p:ph idx="2" type="body"/>
          </p:nvPr>
        </p:nvSpPr>
        <p:spPr>
          <a:xfrm>
            <a:off x="179512" y="1484784"/>
            <a:ext cx="5184575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tk-TM" sz="2400"/>
              <a:t>Durmuş kadalaryny berjaý etmek.   Biziň jemgyýetimiz üçin kesgitlenilen pikir ýaýradylan</a:t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tk-TM" sz="2400"/>
              <a:t>Biziň çagalygymyzyň bütin dowamynda  biz pikirleri sosializasiýa prosessinde alyp galdyk–meselem, biziň ene-atalarymyz aýallar we erkekler barada stereotipleri geçirdiler.</a:t>
            </a:r>
            <a:endParaRPr sz="2400"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tk-TM" sz="2400"/>
              <a:t> Biz toparyň garaşmalaryny ödejek bolsak we onuň makullamasyny aljak bolsak – biz özümizi durmuş kadalaryna laýyklykda alyp barýarys.</a:t>
            </a:r>
            <a:endParaRPr sz="2400"/>
          </a:p>
        </p:txBody>
      </p:sp>
      <p:pic>
        <p:nvPicPr>
          <p:cNvPr id="236" name="Google Shape;236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" l="9467" r="35539" t="0"/>
          <a:stretch/>
        </p:blipFill>
        <p:spPr>
          <a:xfrm>
            <a:off x="5148064" y="1268760"/>
            <a:ext cx="3993650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5"/>
          <p:cNvSpPr txBox="1"/>
          <p:nvPr>
            <p:ph type="title"/>
          </p:nvPr>
        </p:nvSpPr>
        <p:spPr>
          <a:xfrm>
            <a:off x="628650" y="582805"/>
            <a:ext cx="7886700" cy="973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b="1" lang="tk-TM">
                <a:solidFill>
                  <a:srgbClr val="0070C0"/>
                </a:solidFill>
              </a:rPr>
              <a:t>Serişdeleriň paýlanylmagy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244" name="Google Shape;244;p15"/>
          <p:cNvSpPr txBox="1"/>
          <p:nvPr>
            <p:ph idx="2" type="body"/>
          </p:nvPr>
        </p:nvSpPr>
        <p:spPr>
          <a:xfrm>
            <a:off x="628651" y="1484784"/>
            <a:ext cx="5095477" cy="50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Has uly paýy almak üçin söwdalaşmak 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Syýasy garaýyş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Durmuş häkimiýeti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Maksada ýetmek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Serişdeleriň ýetmezçiligi toparlaryň arasynda çaknyşyklara eltýändigi we ters pikirleri we kemsidilmegi güýçlendirýär  </a:t>
            </a:r>
            <a:endParaRPr/>
          </a:p>
        </p:txBody>
      </p:sp>
      <p:pic>
        <p:nvPicPr>
          <p:cNvPr descr="A picture containing text, aircraft, airplane, several&#10;&#10;Description automatically generated" id="245" name="Google Shape;245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" l="1224" r="9048" t="0"/>
          <a:stretch/>
        </p:blipFill>
        <p:spPr>
          <a:xfrm>
            <a:off x="4860032" y="2368626"/>
            <a:ext cx="3960439" cy="3157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 txBox="1"/>
          <p:nvPr>
            <p:ph type="title"/>
          </p:nvPr>
        </p:nvSpPr>
        <p:spPr>
          <a:xfrm>
            <a:off x="251520" y="273050"/>
            <a:ext cx="321399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775"/>
              <a:buFont typeface="Calibri"/>
              <a:buNone/>
            </a:pPr>
            <a:r>
              <a:rPr lang="tk-TM" sz="2775">
                <a:solidFill>
                  <a:srgbClr val="0070C0"/>
                </a:solidFill>
              </a:rPr>
              <a:t> Kemsidilmege näme eltýär?</a:t>
            </a:r>
            <a:endParaRPr sz="2775">
              <a:solidFill>
                <a:srgbClr val="0070C0"/>
              </a:solidFill>
            </a:endParaRPr>
          </a:p>
        </p:txBody>
      </p:sp>
      <p:grpSp>
        <p:nvGrpSpPr>
          <p:cNvPr id="253" name="Google Shape;253;p16"/>
          <p:cNvGrpSpPr/>
          <p:nvPr/>
        </p:nvGrpSpPr>
        <p:grpSpPr>
          <a:xfrm>
            <a:off x="2047156" y="188640"/>
            <a:ext cx="6669360" cy="6669360"/>
            <a:chOff x="427484" y="0"/>
            <a:chExt cx="6669360" cy="6669360"/>
          </a:xfrm>
        </p:grpSpPr>
        <p:sp>
          <p:nvSpPr>
            <p:cNvPr id="254" name="Google Shape;254;p16"/>
            <p:cNvSpPr/>
            <p:nvPr/>
          </p:nvSpPr>
          <p:spPr>
            <a:xfrm>
              <a:off x="427484" y="0"/>
              <a:ext cx="6669360" cy="6669360"/>
            </a:xfrm>
            <a:prstGeom prst="ellipse">
              <a:avLst/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 txBox="1"/>
            <p:nvPr/>
          </p:nvSpPr>
          <p:spPr>
            <a:xfrm>
              <a:off x="2596693" y="333467"/>
              <a:ext cx="2330941" cy="1000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5125" lIns="135125" spcFirstLastPara="1" rIns="135125" wrap="square" tIns="135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tk-TM" sz="1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Stereotipler </a:t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261153" y="1667339"/>
              <a:ext cx="5002020" cy="5002020"/>
            </a:xfrm>
            <a:prstGeom prst="ellipse">
              <a:avLst/>
            </a:prstGeom>
            <a:solidFill>
              <a:srgbClr val="5DAEA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 txBox="1"/>
            <p:nvPr/>
          </p:nvSpPr>
          <p:spPr>
            <a:xfrm>
              <a:off x="2596693" y="1979966"/>
              <a:ext cx="2330941" cy="937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tk-TM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Ters pikirler</a:t>
              </a:r>
              <a:endPara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2094824" y="3334680"/>
              <a:ext cx="3334680" cy="3334680"/>
            </a:xfrm>
            <a:prstGeom prst="ellipse">
              <a:avLst/>
            </a:prstGeom>
            <a:solidFill>
              <a:srgbClr val="7F63A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 txBox="1"/>
            <p:nvPr/>
          </p:nvSpPr>
          <p:spPr>
            <a:xfrm>
              <a:off x="2583176" y="4168350"/>
              <a:ext cx="2357974" cy="16673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3575" lIns="163575" spcFirstLastPara="1" rIns="163575" wrap="square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tk-TM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Kemsitme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7"/>
          <p:cNvSpPr txBox="1"/>
          <p:nvPr>
            <p:ph type="title"/>
          </p:nvPr>
        </p:nvSpPr>
        <p:spPr>
          <a:xfrm>
            <a:off x="323528" y="404665"/>
            <a:ext cx="8424936" cy="688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b="1" lang="tk-TM" sz="3200">
                <a:solidFill>
                  <a:srgbClr val="0070C0"/>
                </a:solidFill>
              </a:rPr>
              <a:t>Stereotipleriň we ters pikirleriň netijesi</a:t>
            </a:r>
            <a:endParaRPr b="1" sz="3200">
              <a:solidFill>
                <a:srgbClr val="0070C0"/>
              </a:solidFill>
            </a:endParaRPr>
          </a:p>
        </p:txBody>
      </p:sp>
      <p:sp>
        <p:nvSpPr>
          <p:cNvPr id="267" name="Google Shape;267;p17"/>
          <p:cNvSpPr txBox="1"/>
          <p:nvPr>
            <p:ph idx="2" type="body"/>
          </p:nvPr>
        </p:nvSpPr>
        <p:spPr>
          <a:xfrm>
            <a:off x="4283968" y="1196752"/>
            <a:ext cx="4752528" cy="55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tk-TM" sz="2200"/>
              <a:t>Biz kemsidimegi paýhaslaşdyrarys</a:t>
            </a:r>
            <a:endParaRPr sz="2200"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tk-TM" sz="2200"/>
              <a:t>Biz welillikleriň öz özüni amala aşyryş ahlaksyz aýlawynda aýlanýarys</a:t>
            </a:r>
            <a:endParaRPr sz="2200"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tk-TM" sz="2200"/>
              <a:t>Stereotipleriň nyşany bolup durýan topar agzalarynda, öz özlerine pes baha beriş we öz netijeliliginiň has pes duýgusy bardyr</a:t>
            </a:r>
            <a:endParaRPr sz="2200"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tk-TM" sz="2200"/>
              <a:t>Psihiki saglygy has pes</a:t>
            </a:r>
            <a:endParaRPr sz="2200"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tk-TM" sz="2200"/>
              <a:t>Işiň netijeliligi aşak, işden sebäpsiz galmak , işden boşadylmak köpelýär, wezipe boýunça ýokarlandyrma azalýar</a:t>
            </a:r>
            <a:endParaRPr sz="2200"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tk-TM" sz="2200"/>
              <a:t>Biz oýlanylman stereotipleri tassyklaýarys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tk-TM" sz="2200"/>
              <a:t>Stigmatizasiýa we marginalizasiýa</a:t>
            </a:r>
            <a:endParaRPr sz="2200"/>
          </a:p>
        </p:txBody>
      </p:sp>
      <p:pic>
        <p:nvPicPr>
          <p:cNvPr id="268" name="Google Shape;268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340768"/>
            <a:ext cx="3672408" cy="465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761" l="0" r="0" t="1878"/>
          <a:stretch/>
        </p:blipFill>
        <p:spPr>
          <a:xfrm>
            <a:off x="-2271" y="548680"/>
            <a:ext cx="9143985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8"/>
          <p:cNvSpPr/>
          <p:nvPr/>
        </p:nvSpPr>
        <p:spPr>
          <a:xfrm flipH="1">
            <a:off x="1477229" y="993447"/>
            <a:ext cx="6189542" cy="451669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lt1">
              <a:alpha val="8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 txBox="1"/>
          <p:nvPr>
            <p:ph type="title"/>
          </p:nvPr>
        </p:nvSpPr>
        <p:spPr>
          <a:xfrm>
            <a:off x="537273" y="722816"/>
            <a:ext cx="8064896" cy="66079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b="1" lang="tk-TM">
                <a:solidFill>
                  <a:srgbClr val="0070C0"/>
                </a:solidFill>
              </a:rPr>
              <a:t>Häzirki zaman ters pikirler</a:t>
            </a:r>
            <a:endParaRPr b="1">
              <a:solidFill>
                <a:srgbClr val="0070C0"/>
              </a:solidFill>
            </a:endParaRPr>
          </a:p>
        </p:txBody>
      </p:sp>
      <p:sp>
        <p:nvSpPr>
          <p:cNvPr id="278" name="Google Shape;278;p18"/>
          <p:cNvSpPr txBox="1"/>
          <p:nvPr>
            <p:ph idx="2" type="body"/>
          </p:nvPr>
        </p:nvSpPr>
        <p:spPr>
          <a:xfrm>
            <a:off x="323529" y="1556792"/>
            <a:ext cx="7200799" cy="40895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tk-TM" sz="2000"/>
              <a:t>Syýasy dogruçyl borçlaryndan köp adamlar öz stereotiplerini we ters pikirlerini takyk beýan etmeden sowulýar,  emma haçan-da biz has inçe soraglary beremizde, biz häzirki zaman ters pikirlerini belleýäris.  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Belli bir topar babatynda kemsitme gadagan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Topar has köp hukuklara eýe bolmak isleýär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Döwlet olaryň hukuklaryny köp üns berýär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 Jemgyýetiň bar bolan ýgdaýynyň saklanylmagyny talap edýän garaýyş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lang="tk-TM">
                <a:solidFill>
                  <a:srgbClr val="0070C0"/>
                </a:solidFill>
              </a:rPr>
              <a:t>Deňlik?</a:t>
            </a:r>
            <a:endParaRPr>
              <a:solidFill>
                <a:srgbClr val="0070C0"/>
              </a:solidFill>
            </a:endParaRPr>
          </a:p>
        </p:txBody>
      </p:sp>
      <p:pic>
        <p:nvPicPr>
          <p:cNvPr descr="A picture containing diagram&#10;&#10;Description automatically generated" id="98" name="Google Shape;98;p2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841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/>
          <p:nvPr/>
        </p:nvSpPr>
        <p:spPr>
          <a:xfrm>
            <a:off x="3923928" y="1268413"/>
            <a:ext cx="4464496" cy="1298377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k-TM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Adalatly seçip almak üçin her biriňiz şol baga münmegiňizi haýyş edýäris.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>
            <p:ph idx="4294967295" type="body"/>
          </p:nvPr>
        </p:nvSpPr>
        <p:spPr>
          <a:xfrm>
            <a:off x="728074" y="1227132"/>
            <a:ext cx="7787277" cy="435606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b="1" lang="tk-TM" sz="6000">
                <a:latin typeface="Calibri"/>
                <a:ea typeface="Calibri"/>
                <a:cs typeface="Calibri"/>
                <a:sym typeface="Calibri"/>
              </a:rPr>
              <a:t>DEŇLIK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b="1" lang="tk-TM" sz="6000">
                <a:latin typeface="Calibri"/>
                <a:ea typeface="Calibri"/>
                <a:cs typeface="Calibri"/>
                <a:sym typeface="Calibri"/>
              </a:rPr>
              <a:t>EMSIDILMEGE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b="1" lang="tk-TM" sz="6000">
                <a:latin typeface="Calibri"/>
                <a:ea typeface="Calibri"/>
                <a:cs typeface="Calibri"/>
                <a:sym typeface="Calibri"/>
              </a:rPr>
              <a:t>GARŞY</a:t>
            </a:r>
            <a:endParaRPr b="1" sz="6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/>
          <p:nvPr/>
        </p:nvSpPr>
        <p:spPr>
          <a:xfrm flipH="1" rot="10800000">
            <a:off x="497911" y="4250130"/>
            <a:ext cx="8163836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 txBox="1"/>
          <p:nvPr>
            <p:ph type="title"/>
          </p:nvPr>
        </p:nvSpPr>
        <p:spPr>
          <a:xfrm>
            <a:off x="4885340" y="1131094"/>
            <a:ext cx="4007139" cy="13554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tk-TM">
                <a:solidFill>
                  <a:srgbClr val="0070C0"/>
                </a:solidFill>
              </a:rPr>
              <a:t>Kemsidilme näme?</a:t>
            </a:r>
            <a:endParaRPr/>
          </a:p>
        </p:txBody>
      </p:sp>
      <p:pic>
        <p:nvPicPr>
          <p:cNvPr id="116" name="Google Shape;116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2" l="16470" r="19535" t="0"/>
          <a:stretch/>
        </p:blipFill>
        <p:spPr>
          <a:xfrm>
            <a:off x="2" y="857257"/>
            <a:ext cx="4283965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>
            <p:ph idx="2" type="body"/>
          </p:nvPr>
        </p:nvSpPr>
        <p:spPr>
          <a:xfrm>
            <a:off x="3635896" y="2607222"/>
            <a:ext cx="5400600" cy="39181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i="1" lang="tk-TM" sz="1700"/>
              <a:t>lat. discriminare –çetleşdirmek, tapawutlandyrmak</a:t>
            </a:r>
            <a:endParaRPr i="1" sz="17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tk-TM" sz="2400"/>
              <a:t>«Kemsitmek», «çetleşdirmek», «tapawutlandyrmak» adamlaryň arasynda ýol berilmeli däl tapawutlandyrmany aňladýar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tk-TM" sz="2400"/>
              <a:t>Deň däl (az derejeli amatly garaýyş) aýratyn adamlara we toparlara, olaryň şahsy häsiýetnamalaryna esaslanan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 txBox="1"/>
          <p:nvPr>
            <p:ph type="title"/>
          </p:nvPr>
        </p:nvSpPr>
        <p:spPr>
          <a:xfrm>
            <a:off x="1" y="116632"/>
            <a:ext cx="914171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200"/>
              <a:buFont typeface="Calibri"/>
              <a:buNone/>
            </a:pPr>
            <a:r>
              <a:rPr lang="tk-TM" sz="4200">
                <a:solidFill>
                  <a:srgbClr val="0070C0"/>
                </a:solidFill>
              </a:rPr>
              <a:t>Aýrybaşgalyk, ýeke-täk şahs</a:t>
            </a:r>
            <a:endParaRPr/>
          </a:p>
        </p:txBody>
      </p:sp>
      <p:sp>
        <p:nvSpPr>
          <p:cNvPr id="125" name="Google Shape;125;p5"/>
          <p:cNvSpPr txBox="1"/>
          <p:nvPr>
            <p:ph idx="2" type="body"/>
          </p:nvPr>
        </p:nvSpPr>
        <p:spPr>
          <a:xfrm>
            <a:off x="268526" y="1093584"/>
            <a:ext cx="6247689" cy="51437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tk-TM" sz="2400"/>
              <a:t>Meňzeşlik</a:t>
            </a:r>
            <a:r>
              <a:rPr lang="tk-TM" sz="2400"/>
              <a:t> -  bu bizi aýrybaşga ýaly kesgitleýän we ýeke-täk şahs edýän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tk-TM" sz="2400"/>
              <a:t>Meňzeşlik soganyň düýbi ýaly, her gaty meňzeşligiň bölegidir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tk-TM" sz="2400"/>
              <a:t>Meňzeşligiň elementlary 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228600" lvl="0" marL="228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tk-TM" sz="2400"/>
              <a:t> Miraslyk bölegi – rasa, teniň reňki, jyns, doglan ýeri... 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tk-TM" sz="2400"/>
              <a:t> Gurşawyň täsiri - raýatlyk, ýaşaýan ýeri,gender roly... 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tk-TM" sz="2400"/>
              <a:t> Öz saýlany – nika we maşgala ýagdaýy,syýasy ynam-ygtykady, kärdeşler birleşiginde agzalyk...</a:t>
            </a:r>
            <a:endParaRPr i="1" sz="1800"/>
          </a:p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tk-TM" sz="1800"/>
              <a:t>Şahsyýetiň üýtgeýän we üýtgemeýän bölekleri. Her adam -– çylşyrymly, ýeke-täk we çalşyp bolmaýan şahsyýetdir...</a:t>
            </a:r>
            <a:endParaRPr i="1" sz="1800"/>
          </a:p>
        </p:txBody>
      </p:sp>
      <p:pic>
        <p:nvPicPr>
          <p:cNvPr descr="A picture containing onion, vegetable, pile, close&#10;&#10;Description automatically generated" id="126" name="Google Shape;126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25003" r="25002" t="0"/>
          <a:stretch/>
        </p:blipFill>
        <p:spPr>
          <a:xfrm>
            <a:off x="8007401" y="818857"/>
            <a:ext cx="2987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85725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lnTo>
                  <a:pt x="6076642" y="887537"/>
                </a:lnTo>
                <a:lnTo>
                  <a:pt x="6032390" y="898600"/>
                </a:lnTo>
                <a:cubicBezTo>
                  <a:pt x="6023409" y="901866"/>
                  <a:pt x="6017756" y="911989"/>
                  <a:pt x="6008536" y="914503"/>
                </a:cubicBezTo>
                <a:cubicBezTo>
                  <a:pt x="5987921" y="920125"/>
                  <a:pt x="5964038" y="912898"/>
                  <a:pt x="5944926" y="922454"/>
                </a:cubicBezTo>
                <a:cubicBezTo>
                  <a:pt x="5934324" y="927755"/>
                  <a:pt x="5934324" y="943657"/>
                  <a:pt x="5929023" y="954259"/>
                </a:cubicBezTo>
                <a:cubicBezTo>
                  <a:pt x="5933305" y="967105"/>
                  <a:pt x="5936344" y="975942"/>
                  <a:pt x="5938641" y="983356"/>
                </a:cubicBezTo>
                <a:lnTo>
                  <a:pt x="5941380" y="994243"/>
                </a:lnTo>
                <a:lnTo>
                  <a:pt x="6022639" y="1012399"/>
                </a:lnTo>
                <a:cubicBezTo>
                  <a:pt x="6231931" y="1059643"/>
                  <a:pt x="6435672" y="1112210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 txBox="1"/>
          <p:nvPr>
            <p:ph type="title"/>
          </p:nvPr>
        </p:nvSpPr>
        <p:spPr>
          <a:xfrm>
            <a:off x="107504" y="273050"/>
            <a:ext cx="346526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alibri"/>
              <a:buNone/>
            </a:pPr>
            <a:r>
              <a:rPr lang="tk-TM" sz="4800">
                <a:solidFill>
                  <a:srgbClr val="0070C0"/>
                </a:solidFill>
              </a:rPr>
              <a:t>Stereotipler</a:t>
            </a:r>
            <a:endParaRPr sz="4800">
              <a:solidFill>
                <a:srgbClr val="0070C0"/>
              </a:solidFill>
            </a:endParaRPr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tk-TM" sz="2400"/>
              <a:t>Stereotip – güýçli täsir – grek sözlerinden stereos (gaty,güýçli) we tupos (yz).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tk-TM" sz="2400"/>
              <a:t>Umumy kabul edilen, ýa-da gaty aňsatlaşdyrylan belli toparlaryň agzalary barada pikirler ýa-da garaýşlar; 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tk-TM" sz="2400"/>
              <a:t>Toparyň hemme agzalary özlerini meňzeş alyp barýan ýaly garaýyş we ýa-da hemmesi bir häsiýetnamaly ýaly garaýyş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tk-TM" sz="2400"/>
              <a:t>Umumylaşdyrylan pikirler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tk-TM" sz="2400"/>
              <a:t>Ýarym hakykat</a:t>
            </a:r>
            <a:endParaRPr sz="2400"/>
          </a:p>
        </p:txBody>
      </p:sp>
      <p:sp>
        <p:nvSpPr>
          <p:cNvPr id="137" name="Google Shape;137;p6"/>
          <p:cNvSpPr txBox="1"/>
          <p:nvPr>
            <p:ph idx="2" type="body"/>
          </p:nvPr>
        </p:nvSpPr>
        <p:spPr>
          <a:xfrm>
            <a:off x="457200" y="2564904"/>
            <a:ext cx="3008313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tk-TM"/>
              <a:t>Erkekler– ýürekli</a:t>
            </a:r>
            <a:endParaRPr i="1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tk-TM"/>
              <a:t>Aýallar- geplemsek</a:t>
            </a:r>
            <a:endParaRPr i="1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tk-TM"/>
              <a:t>Aýallar -  näzik</a:t>
            </a:r>
            <a:endParaRPr i="1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tk-TM"/>
              <a:t>Ýewreýler–gaty gysganç</a:t>
            </a:r>
            <a:endParaRPr i="1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tk-TM"/>
              <a:t>Amerikanlar- semiz</a:t>
            </a:r>
            <a:endParaRPr i="1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tk-TM"/>
              <a:t>Nemesler -sowuk</a:t>
            </a:r>
            <a:endParaRPr i="1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tk-TM"/>
              <a:t>Hytaýlar- akylly</a:t>
            </a:r>
            <a:endParaRPr i="1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tk-TM"/>
              <a:t>Ruslar – edebiýaty gowy görýärler</a:t>
            </a:r>
            <a:endParaRPr i="1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tk-TM"/>
              <a:t>Türgenler – gowy oglanlar</a:t>
            </a:r>
            <a:endParaRPr i="1"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764" y="4869160"/>
            <a:ext cx="3087950" cy="198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289522" y="341054"/>
            <a:ext cx="2554286" cy="1076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b="1" lang="tk-TM" sz="3600">
                <a:solidFill>
                  <a:srgbClr val="0070C0"/>
                </a:solidFill>
              </a:rPr>
              <a:t>Gender stereotipler</a:t>
            </a:r>
            <a:endParaRPr b="1" sz="3600">
              <a:solidFill>
                <a:srgbClr val="0070C0"/>
              </a:solidFill>
            </a:endParaRPr>
          </a:p>
        </p:txBody>
      </p:sp>
      <p:pic>
        <p:nvPicPr>
          <p:cNvPr descr="A person driving a car&#10;&#10;Description automatically generated" id="146" name="Google Shape;146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869" y="1391678"/>
            <a:ext cx="2554286" cy="24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picture containing text&#10;&#10;Description automatically generated"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0266" y="232048"/>
            <a:ext cx="3903947" cy="2736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orange, guitar&#10;&#10;Description automatically generated" id="149" name="Google Shape;14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869" y="3805903"/>
            <a:ext cx="2554286" cy="177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9992" y="3297091"/>
            <a:ext cx="3704497" cy="2703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>
            <a:off x="3658922" y="257446"/>
            <a:ext cx="2088232" cy="164461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k-TM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Çagalar, gürrüňler, hormat, söýgi, aýakgap, howpsuzlyk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6853252" y="282483"/>
            <a:ext cx="1863307" cy="1947565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k-TM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Jyns gatnaşyk, iýmit, piwo,jyns gatnaşyk, ТW, futbol, jyns gatnaşyk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4499991" y="3247367"/>
            <a:ext cx="1196674" cy="369332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k-TM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Gowy kaka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6599562" y="3280809"/>
            <a:ext cx="968214" cy="369332"/>
          </a:xfrm>
          <a:prstGeom prst="rect">
            <a:avLst/>
          </a:prstGeom>
          <a:solidFill>
            <a:srgbClr val="F2DADA"/>
          </a:solidFill>
          <a:ln cap="flat" cmpd="sng" w="9525">
            <a:solidFill>
              <a:srgbClr val="F2DA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k-TM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Ýalta eje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4308335" y="4115218"/>
            <a:ext cx="873188" cy="369332"/>
          </a:xfrm>
          <a:prstGeom prst="rect">
            <a:avLst/>
          </a:prstGeom>
          <a:solidFill>
            <a:srgbClr val="C4BD97"/>
          </a:solidFill>
          <a:ln cap="flat" cmpd="sng" w="9525">
            <a:solidFill>
              <a:srgbClr val="C4BD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k-TM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Fastfud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6958891" y="4507769"/>
            <a:ext cx="839653" cy="369332"/>
          </a:xfrm>
          <a:prstGeom prst="rect">
            <a:avLst/>
          </a:prstGeom>
          <a:solidFill>
            <a:srgbClr val="C4BD97"/>
          </a:solidFill>
          <a:ln cap="flat" cmpd="sng" w="9525">
            <a:solidFill>
              <a:srgbClr val="C4BD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k-TM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fastfud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 txBox="1"/>
          <p:nvPr>
            <p:ph type="title"/>
          </p:nvPr>
        </p:nvSpPr>
        <p:spPr>
          <a:xfrm>
            <a:off x="628651" y="548681"/>
            <a:ext cx="3583309" cy="122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alibri"/>
              <a:buNone/>
            </a:pPr>
            <a:r>
              <a:rPr b="1" lang="tk-TM" sz="4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Stereotipler:</a:t>
            </a:r>
            <a:endParaRPr b="1" sz="4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 txBox="1"/>
          <p:nvPr>
            <p:ph idx="2" type="body"/>
          </p:nvPr>
        </p:nvSpPr>
        <p:spPr>
          <a:xfrm>
            <a:off x="395536" y="1772818"/>
            <a:ext cx="4896544" cy="42654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Deňsizligi müdimileşdirýär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Gender rollaryny gollaýar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Adam hukuklarynyň konsepsiýasynyň düşünilmegini peseldýär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tk-TM"/>
              <a:t>Olary ýüze çykarmak we azaltmak kyn</a:t>
            </a:r>
            <a:endParaRPr/>
          </a:p>
        </p:txBody>
      </p:sp>
      <p:pic>
        <p:nvPicPr>
          <p:cNvPr id="165" name="Google Shape;16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9885" l="0" r="-1" t="2237"/>
          <a:stretch/>
        </p:blipFill>
        <p:spPr>
          <a:xfrm>
            <a:off x="5297557" y="857257"/>
            <a:ext cx="3851775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6402213" y="2170165"/>
            <a:ext cx="2576924" cy="400110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k-TM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Näme üçin stereotipler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6084168" y="4365104"/>
            <a:ext cx="2239311" cy="461665"/>
          </a:xfrm>
          <a:prstGeom prst="rect">
            <a:avLst/>
          </a:prstGeom>
          <a:solidFill>
            <a:srgbClr val="92CCDC"/>
          </a:solidFill>
          <a:ln cap="flat" cmpd="sng" w="9525">
            <a:solidFill>
              <a:srgbClr val="92CC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k-TM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zyýanly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 flipH="1">
            <a:off x="1" y="1093583"/>
            <a:ext cx="2266157" cy="107658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0" y="85725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 txBox="1"/>
          <p:nvPr>
            <p:ph type="title"/>
          </p:nvPr>
        </p:nvSpPr>
        <p:spPr>
          <a:xfrm>
            <a:off x="395537" y="548681"/>
            <a:ext cx="3888432" cy="108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b="1" lang="tk-TM">
                <a:solidFill>
                  <a:srgbClr val="0070C0"/>
                </a:solidFill>
              </a:rPr>
              <a:t>Ters pikirler </a:t>
            </a:r>
            <a:endParaRPr/>
          </a:p>
        </p:txBody>
      </p:sp>
      <p:sp>
        <p:nvSpPr>
          <p:cNvPr id="175" name="Google Shape;175;p9"/>
          <p:cNvSpPr txBox="1"/>
          <p:nvPr>
            <p:ph idx="1" type="body"/>
          </p:nvPr>
        </p:nvSpPr>
        <p:spPr>
          <a:xfrm>
            <a:off x="179512" y="1484784"/>
            <a:ext cx="4030862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tk-TM" sz="2400"/>
              <a:t>Ters pikirler  - adamlaryň diňe tanalýan toparyna degişliligine esaslanýan duşmançylyk ýa-da ýaramaz gatnaşygy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i="1" lang="tk-TM" sz="1800"/>
              <a:t>Praejudicium - prae (öňünden) и judicium (ýazgarmak) –öňünden ýazgzrmak</a:t>
            </a:r>
            <a:endParaRPr b="1" i="1"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tk-TM" sz="2400"/>
              <a:t>Işiň hiç hili hakyky ýagdaýyna ýa-da paýhasly delillere esaslanmaýan esassyz pikir   </a:t>
            </a:r>
            <a:endParaRPr sz="2400"/>
          </a:p>
        </p:txBody>
      </p:sp>
      <p:pic>
        <p:nvPicPr>
          <p:cNvPr descr="Shape&#10;&#10;Description automatically generated" id="176" name="Google Shape;176;p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6215" l="0" r="-2" t="2560"/>
          <a:stretch/>
        </p:blipFill>
        <p:spPr>
          <a:xfrm>
            <a:off x="3981796" y="260648"/>
            <a:ext cx="5162204" cy="491795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5580112" y="428472"/>
            <a:ext cx="1935145" cy="8309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k-TM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Salam, men –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k-TM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üçburçluk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7596336" y="1916832"/>
            <a:ext cx="1352162" cy="92333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k-TM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 üçburçlyklary ýigrenýän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2019-05-05T11:38:20Z</dcterms:created>
  <dc:creator>Nevena</dc:creator>
</cp:coreProperties>
</file>